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5" r:id="rId3"/>
    <p:sldId id="269" r:id="rId4"/>
    <p:sldId id="276" r:id="rId5"/>
    <p:sldId id="268" r:id="rId6"/>
    <p:sldId id="267" r:id="rId7"/>
    <p:sldId id="273" r:id="rId8"/>
    <p:sldId id="271" r:id="rId9"/>
    <p:sldId id="272" r:id="rId10"/>
    <p:sldId id="261" r:id="rId11"/>
    <p:sldId id="259" r:id="rId12"/>
    <p:sldId id="260" r:id="rId13"/>
    <p:sldId id="274" r:id="rId14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1D15"/>
    <a:srgbClr val="AE1D15"/>
    <a:srgbClr val="9C1D15"/>
    <a:srgbClr val="2E1E11"/>
    <a:srgbClr val="5A3C2E"/>
    <a:srgbClr val="FE4F52"/>
    <a:srgbClr val="726461"/>
    <a:srgbClr val="DECFC1"/>
    <a:srgbClr val="FFF9EC"/>
    <a:srgbClr val="7495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5"/>
    <p:restoredTop sz="96058"/>
  </p:normalViewPr>
  <p:slideViewPr>
    <p:cSldViewPr snapToGrid="0">
      <p:cViewPr varScale="1">
        <p:scale>
          <a:sx n="97" d="100"/>
          <a:sy n="97" d="100"/>
        </p:scale>
        <p:origin x="33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A4372D-90A9-9E51-C948-671F957AD134}"/>
              </a:ext>
            </a:extLst>
          </p:cNvPr>
          <p:cNvSpPr/>
          <p:nvPr/>
        </p:nvSpPr>
        <p:spPr>
          <a:xfrm>
            <a:off x="0" y="10185"/>
            <a:ext cx="4572000" cy="7315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344722"/>
            <a:ext cx="457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Josefin Sans" pitchFamily="2" charset="77"/>
              </a:rPr>
              <a:t>Fl	</a:t>
            </a:r>
            <a:r>
              <a:rPr lang="en-US" sz="3600" b="1" dirty="0" err="1">
                <a:latin typeface="Josefin Sans" pitchFamily="2" charset="77"/>
              </a:rPr>
              <a:t>ight</a:t>
            </a:r>
            <a:endParaRPr lang="en-US" sz="36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1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Walter White</a:t>
            </a:r>
          </a:p>
        </p:txBody>
      </p:sp>
      <p:pic>
        <p:nvPicPr>
          <p:cNvPr id="3" name="Picture 2" descr="A colorful art piece with a person's face&#10;&#10;Description automatically generated">
            <a:extLst>
              <a:ext uri="{FF2B5EF4-FFF2-40B4-BE49-F238E27FC236}">
                <a16:creationId xmlns:a16="http://schemas.microsoft.com/office/drawing/2014/main" id="{EDFF8216-985F-021A-8D77-CC356FBC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727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401425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2" name="Picture 1" descr="A colorful stained glass with a globe&#10;&#10;Description automatically generated">
            <a:extLst>
              <a:ext uri="{FF2B5EF4-FFF2-40B4-BE49-F238E27FC236}">
                <a16:creationId xmlns:a16="http://schemas.microsoft.com/office/drawing/2014/main" id="{300A0045-3608-5D9B-527B-E9355D257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" t="20564" r="-789" b="18077"/>
          <a:stretch/>
        </p:blipFill>
        <p:spPr>
          <a:xfrm>
            <a:off x="0" y="1273100"/>
            <a:ext cx="4621987" cy="496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21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1"/>
            <a:ext cx="4572000" cy="7315200"/>
          </a:xfrm>
          <a:prstGeom prst="rect">
            <a:avLst/>
          </a:prstGeom>
          <a:solidFill>
            <a:schemeClr val="accent1">
              <a:lumMod val="40000"/>
              <a:lumOff val="60000"/>
              <a:alpha val="9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0" y="2168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Home to Harlem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191236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Claude McKay</a:t>
            </a:r>
          </a:p>
        </p:txBody>
      </p:sp>
      <p:pic>
        <p:nvPicPr>
          <p:cNvPr id="4" name="Picture 3" descr="A painting of a street with cars and buildings&#10;&#10;Description automatically generated">
            <a:extLst>
              <a:ext uri="{FF2B5EF4-FFF2-40B4-BE49-F238E27FC236}">
                <a16:creationId xmlns:a16="http://schemas.microsoft.com/office/drawing/2014/main" id="{8F7F36EC-4278-6F18-800C-4ECB23D3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158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1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838B-438B-9DEE-D142-829BE22E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Augusta Savage, Gamin, ca. 1929, painted plaster, Smithsonian American Art Museum, Gift of Benjamin and Olya Margolin, 1988.57">
            <a:extLst>
              <a:ext uri="{FF2B5EF4-FFF2-40B4-BE49-F238E27FC236}">
                <a16:creationId xmlns:a16="http://schemas.microsoft.com/office/drawing/2014/main" id="{38D972BE-9D16-8479-89CF-39AA7E852B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r="10492"/>
          <a:stretch/>
        </p:blipFill>
        <p:spPr bwMode="auto">
          <a:xfrm>
            <a:off x="0" y="-1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051F-E056-C81A-037B-1AFC320C498F}"/>
              </a:ext>
            </a:extLst>
          </p:cNvPr>
          <p:cNvSpPr txBox="1"/>
          <p:nvPr/>
        </p:nvSpPr>
        <p:spPr>
          <a:xfrm>
            <a:off x="-2" y="5642322"/>
            <a:ext cx="4572002" cy="1015663"/>
          </a:xfrm>
          <a:prstGeom prst="rect">
            <a:avLst/>
          </a:prstGeom>
          <a:solidFill>
            <a:srgbClr val="726461">
              <a:alpha val="6811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Josefin Sans" pitchFamily="2" charset="77"/>
              </a:rPr>
              <a:t>Home to Harlem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273766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FFD7-4968-C9A0-5889-4FB8F46C1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EA8CC3-B29E-DF39-E617-9A571D4CC572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A607F836-BBB4-FB79-6B25-192A788282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BB5E26-A52E-F26D-DB8F-5B001E0B4911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F3B7C1-B61A-0C21-6FA6-077D91F4AD5B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216983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35DC5-7536-FC9A-FF87-994805A59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people in a bar&#10;&#10;AI-generated content may be incorrect.">
            <a:extLst>
              <a:ext uri="{FF2B5EF4-FFF2-40B4-BE49-F238E27FC236}">
                <a16:creationId xmlns:a16="http://schemas.microsoft.com/office/drawing/2014/main" id="{FCADEFE8-A7D0-CD0F-F592-447ED2ED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89" r="31735"/>
          <a:stretch/>
        </p:blipFill>
        <p:spPr>
          <a:xfrm>
            <a:off x="1" y="0"/>
            <a:ext cx="4572000" cy="7315199"/>
          </a:xfrm>
          <a:prstGeom prst="rect">
            <a:avLst/>
          </a:prstGeom>
          <a:solidFill>
            <a:srgbClr val="6E565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0D9C4C-E07D-D0A0-5734-6BCFCBF9D398}"/>
              </a:ext>
            </a:extLst>
          </p:cNvPr>
          <p:cNvSpPr txBox="1"/>
          <p:nvPr/>
        </p:nvSpPr>
        <p:spPr>
          <a:xfrm>
            <a:off x="-2" y="593244"/>
            <a:ext cx="4572002" cy="1261884"/>
          </a:xfrm>
          <a:prstGeom prst="rect">
            <a:avLst/>
          </a:prstGeom>
          <a:solidFill>
            <a:srgbClr val="20221C">
              <a:alpha val="7086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1BAD1"/>
                </a:solidFill>
                <a:latin typeface="Josefin Sans" pitchFamily="2" charset="77"/>
              </a:rPr>
              <a:t>Banjo</a:t>
            </a:r>
          </a:p>
          <a:p>
            <a:pPr algn="ctr"/>
            <a:r>
              <a:rPr lang="en-US" sz="3200" b="1" dirty="0">
                <a:solidFill>
                  <a:srgbClr val="81BAD1"/>
                </a:solidFill>
                <a:latin typeface="Josefin Sans" pitchFamily="2" charset="77"/>
              </a:rPr>
              <a:t>Claude McKay</a:t>
            </a:r>
          </a:p>
        </p:txBody>
      </p:sp>
    </p:spTree>
    <p:extLst>
      <p:ext uri="{BB962C8B-B14F-4D97-AF65-F5344CB8AC3E}">
        <p14:creationId xmlns:p14="http://schemas.microsoft.com/office/powerpoint/2010/main" val="1441622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66745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D5D18-4FB0-CE0B-15C1-D3DF30369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instruments&#10;&#10;AI-generated content may be incorrect.">
            <a:extLst>
              <a:ext uri="{FF2B5EF4-FFF2-40B4-BE49-F238E27FC236}">
                <a16:creationId xmlns:a16="http://schemas.microsoft.com/office/drawing/2014/main" id="{88A932F0-9E44-BF9A-0738-7C5AAA43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328"/>
          <a:stretch/>
        </p:blipFill>
        <p:spPr>
          <a:xfrm>
            <a:off x="0" y="78394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9B82DB-9527-79BD-5932-890F08519EA3}"/>
              </a:ext>
            </a:extLst>
          </p:cNvPr>
          <p:cNvSpPr txBox="1"/>
          <p:nvPr/>
        </p:nvSpPr>
        <p:spPr>
          <a:xfrm>
            <a:off x="-2" y="5602566"/>
            <a:ext cx="4572002" cy="1138773"/>
          </a:xfrm>
          <a:prstGeom prst="rect">
            <a:avLst/>
          </a:prstGeom>
          <a:solidFill>
            <a:srgbClr val="2E1E11">
              <a:alpha val="6909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F1D15"/>
                </a:solidFill>
                <a:latin typeface="Josefin Sans" pitchFamily="2" charset="77"/>
              </a:rPr>
              <a:t>The Walls of Jericho</a:t>
            </a:r>
          </a:p>
          <a:p>
            <a:pPr algn="ctr"/>
            <a:r>
              <a:rPr lang="en-US" sz="3200" dirty="0">
                <a:solidFill>
                  <a:srgbClr val="CF1D15"/>
                </a:solidFill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34629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6829">
            <a:alpha val="7779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708E2B-188A-31AB-71C0-8CEDAAB3B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black and red dress&#10;&#10;AI-generated content may be incorrect.">
            <a:extLst>
              <a:ext uri="{FF2B5EF4-FFF2-40B4-BE49-F238E27FC236}">
                <a16:creationId xmlns:a16="http://schemas.microsoft.com/office/drawing/2014/main" id="{76FCD034-EB22-F660-9EDD-410A79297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080"/>
          <a:stretch/>
        </p:blipFill>
        <p:spPr>
          <a:xfrm>
            <a:off x="0" y="1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F96910-AA57-9E18-8145-91B291BD9A21}"/>
              </a:ext>
            </a:extLst>
          </p:cNvPr>
          <p:cNvSpPr txBox="1"/>
          <p:nvPr/>
        </p:nvSpPr>
        <p:spPr>
          <a:xfrm>
            <a:off x="0" y="5483296"/>
            <a:ext cx="4572000" cy="1261884"/>
          </a:xfrm>
          <a:prstGeom prst="rect">
            <a:avLst/>
          </a:prstGeom>
          <a:solidFill>
            <a:srgbClr val="D87570">
              <a:alpha val="8613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FD4C1"/>
                </a:solidFill>
                <a:latin typeface="Josefin Sans" pitchFamily="2" charset="77"/>
              </a:rPr>
              <a:t>Passing</a:t>
            </a:r>
            <a:br>
              <a:rPr lang="en-US" sz="4000" b="1" dirty="0">
                <a:solidFill>
                  <a:srgbClr val="EFD4C1"/>
                </a:solidFill>
                <a:latin typeface="Josefin Sans" pitchFamily="2" charset="77"/>
              </a:rPr>
            </a:br>
            <a:r>
              <a:rPr lang="en-US" sz="3200" b="1" dirty="0">
                <a:solidFill>
                  <a:srgbClr val="EFD4C1"/>
                </a:solidFill>
                <a:latin typeface="Josefin Sans" pitchFamily="2" charset="77"/>
              </a:rPr>
              <a:t>Nella Larsen</a:t>
            </a:r>
          </a:p>
        </p:txBody>
      </p:sp>
    </p:spTree>
    <p:extLst>
      <p:ext uri="{BB962C8B-B14F-4D97-AF65-F5344CB8AC3E}">
        <p14:creationId xmlns:p14="http://schemas.microsoft.com/office/powerpoint/2010/main" val="306952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749C5E-4517-4FBD-3C47-A177D38D0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rchibald John John Motel. The jockey club">
            <a:extLst>
              <a:ext uri="{FF2B5EF4-FFF2-40B4-BE49-F238E27FC236}">
                <a16:creationId xmlns:a16="http://schemas.microsoft.com/office/drawing/2014/main" id="{E68039B5-B795-A55F-165C-51048148A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63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1A1544-5967-5FDC-DFC4-EDAB15D6A0B5}"/>
              </a:ext>
            </a:extLst>
          </p:cNvPr>
          <p:cNvSpPr txBox="1"/>
          <p:nvPr/>
        </p:nvSpPr>
        <p:spPr>
          <a:xfrm>
            <a:off x="0" y="447470"/>
            <a:ext cx="4572000" cy="1261884"/>
          </a:xfrm>
          <a:prstGeom prst="rect">
            <a:avLst/>
          </a:prstGeom>
          <a:solidFill>
            <a:srgbClr val="9E1E18">
              <a:alpha val="74872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CE6B2"/>
                </a:solidFill>
                <a:latin typeface="Josefin Sans" pitchFamily="2" charset="77"/>
              </a:rPr>
              <a:t>Plum Bun</a:t>
            </a:r>
            <a:br>
              <a:rPr lang="en-US" sz="4000" b="1" dirty="0">
                <a:solidFill>
                  <a:srgbClr val="FCE6B2"/>
                </a:solidFill>
                <a:latin typeface="Josefin Sans" pitchFamily="2" charset="77"/>
              </a:rPr>
            </a:br>
            <a:r>
              <a:rPr lang="en-US" sz="3000" b="1" dirty="0">
                <a:solidFill>
                  <a:srgbClr val="FCE6B2"/>
                </a:solidFill>
                <a:latin typeface="Josefin Sans" pitchFamily="2" charset="77"/>
              </a:rPr>
              <a:t>Jessie Redmon Fauset</a:t>
            </a:r>
          </a:p>
        </p:txBody>
      </p:sp>
    </p:spTree>
    <p:extLst>
      <p:ext uri="{BB962C8B-B14F-4D97-AF65-F5344CB8AC3E}">
        <p14:creationId xmlns:p14="http://schemas.microsoft.com/office/powerpoint/2010/main" val="332002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FD3B3-3D53-52A1-696B-4FD3A5181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street at night&#10;&#10;AI-generated content may be incorrect.">
            <a:extLst>
              <a:ext uri="{FF2B5EF4-FFF2-40B4-BE49-F238E27FC236}">
                <a16:creationId xmlns:a16="http://schemas.microsoft.com/office/drawing/2014/main" id="{9399A14B-EFC0-E00E-9F9B-04498AD0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500"/>
          <a:stretch/>
        </p:blipFill>
        <p:spPr>
          <a:xfrm>
            <a:off x="0" y="0"/>
            <a:ext cx="4572000" cy="7315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C88FB-B896-0966-AB28-99AD2826EA08}"/>
              </a:ext>
            </a:extLst>
          </p:cNvPr>
          <p:cNvSpPr txBox="1"/>
          <p:nvPr/>
        </p:nvSpPr>
        <p:spPr>
          <a:xfrm>
            <a:off x="0" y="507104"/>
            <a:ext cx="4572000" cy="1046440"/>
          </a:xfrm>
          <a:prstGeom prst="rect">
            <a:avLst/>
          </a:prstGeom>
          <a:solidFill>
            <a:srgbClr val="000B27">
              <a:alpha val="59969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BBDAB5"/>
                </a:solidFill>
                <a:latin typeface="Josefin Sans" pitchFamily="2" charset="77"/>
              </a:rPr>
              <a:t>Flight</a:t>
            </a:r>
            <a:br>
              <a:rPr lang="en-US" sz="4000" b="1" dirty="0">
                <a:solidFill>
                  <a:srgbClr val="BBDAB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BBDAB5"/>
                </a:solidFill>
                <a:latin typeface="Josefin Sans" pitchFamily="2" charset="77"/>
              </a:rPr>
              <a:t>Walter White</a:t>
            </a:r>
          </a:p>
        </p:txBody>
      </p:sp>
    </p:spTree>
    <p:extLst>
      <p:ext uri="{BB962C8B-B14F-4D97-AF65-F5344CB8AC3E}">
        <p14:creationId xmlns:p14="http://schemas.microsoft.com/office/powerpoint/2010/main" val="503189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895CB8-268A-5104-2EC7-FFCD8C0D9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577D619A-EFCF-270C-1747-ABAB5943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45"/>
          <a:stretch/>
        </p:blipFill>
        <p:spPr bwMode="auto">
          <a:xfrm>
            <a:off x="0" y="0"/>
            <a:ext cx="457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0EAC9-CECB-1945-1AAF-8F5A550B7648}"/>
              </a:ext>
            </a:extLst>
          </p:cNvPr>
          <p:cNvSpPr txBox="1"/>
          <p:nvPr/>
        </p:nvSpPr>
        <p:spPr>
          <a:xfrm>
            <a:off x="0" y="650670"/>
            <a:ext cx="4572000" cy="1046440"/>
          </a:xfrm>
          <a:prstGeom prst="rect">
            <a:avLst/>
          </a:prstGeom>
          <a:solidFill>
            <a:srgbClr val="7C3F26">
              <a:alpha val="7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D0BAA5"/>
                </a:solidFill>
                <a:latin typeface="Josefin Sans" pitchFamily="2" charset="77"/>
              </a:rPr>
              <a:t>The Blacker the Berry</a:t>
            </a:r>
            <a:br>
              <a:rPr lang="en-US" sz="4000" b="1" dirty="0">
                <a:solidFill>
                  <a:srgbClr val="D0BAA5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D0BAA5"/>
                </a:solidFill>
                <a:latin typeface="Josefin Sans" pitchFamily="2" charset="77"/>
              </a:rPr>
              <a:t>Wallace Thurman</a:t>
            </a:r>
          </a:p>
        </p:txBody>
      </p:sp>
    </p:spTree>
    <p:extLst>
      <p:ext uri="{BB962C8B-B14F-4D97-AF65-F5344CB8AC3E}">
        <p14:creationId xmlns:p14="http://schemas.microsoft.com/office/powerpoint/2010/main" val="31403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1D3E">
            <a:alpha val="76977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11656-5F59-3D99-6346-8928C9F44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54F3D184-DC4B-D81D-E443-3ECF8EFF8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5696"/>
          <a:stretch/>
        </p:blipFill>
        <p:spPr bwMode="auto">
          <a:xfrm>
            <a:off x="0" y="0"/>
            <a:ext cx="4572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4E4EE-B185-A0DD-D085-8F4839DA66F5}"/>
              </a:ext>
            </a:extLst>
          </p:cNvPr>
          <p:cNvSpPr txBox="1"/>
          <p:nvPr/>
        </p:nvSpPr>
        <p:spPr>
          <a:xfrm>
            <a:off x="0" y="5550662"/>
            <a:ext cx="4572000" cy="1015663"/>
          </a:xfrm>
          <a:prstGeom prst="rect">
            <a:avLst/>
          </a:prstGeom>
          <a:solidFill>
            <a:srgbClr val="291710">
              <a:alpha val="7761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9EC"/>
                </a:solidFill>
                <a:latin typeface="Josefin Sans" pitchFamily="2" charset="77"/>
              </a:rPr>
              <a:t>Dark Princess</a:t>
            </a:r>
            <a:br>
              <a:rPr lang="en-US" sz="4000" b="1" dirty="0">
                <a:solidFill>
                  <a:srgbClr val="FFF9EC"/>
                </a:solidFill>
                <a:latin typeface="Josefin Sans" pitchFamily="2" charset="77"/>
              </a:rPr>
            </a:b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W.E.B Du</a:t>
            </a:r>
            <a:r>
              <a:rPr lang="en-US" sz="2000" dirty="0">
                <a:effectLst/>
                <a:latin typeface="Helvetica Neue" panose="02000503000000020004" pitchFamily="2" charset="0"/>
              </a:rPr>
              <a:t>  </a:t>
            </a:r>
            <a:r>
              <a:rPr lang="en-US" sz="2800" dirty="0">
                <a:solidFill>
                  <a:srgbClr val="FFF9EC"/>
                </a:solidFill>
                <a:latin typeface="Josefin Sans" pitchFamily="2" charset="77"/>
              </a:rPr>
              <a:t>Bois</a:t>
            </a:r>
          </a:p>
        </p:txBody>
      </p:sp>
    </p:spTree>
    <p:extLst>
      <p:ext uri="{BB962C8B-B14F-4D97-AF65-F5344CB8AC3E}">
        <p14:creationId xmlns:p14="http://schemas.microsoft.com/office/powerpoint/2010/main" val="2897700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25795</TotalTime>
  <Words>80</Words>
  <Application>Microsoft Macintosh PowerPoint</Application>
  <PresentationFormat>Custom</PresentationFormat>
  <Paragraphs>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Helvetica Neue</vt:lpstr>
      <vt:lpstr>Josefin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Neal Caren</cp:lastModifiedBy>
  <cp:revision>33</cp:revision>
  <cp:lastPrinted>2024-12-20T17:30:24Z</cp:lastPrinted>
  <dcterms:created xsi:type="dcterms:W3CDTF">2023-12-28T18:31:12Z</dcterms:created>
  <dcterms:modified xsi:type="dcterms:W3CDTF">2024-12-31T22:17:31Z</dcterms:modified>
</cp:coreProperties>
</file>